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59" r:id="rId3"/>
    <p:sldId id="257" r:id="rId4"/>
    <p:sldId id="279" r:id="rId5"/>
    <p:sldId id="280" r:id="rId6"/>
    <p:sldId id="269" r:id="rId7"/>
    <p:sldId id="281" r:id="rId8"/>
    <p:sldId id="262" r:id="rId9"/>
    <p:sldId id="294" r:id="rId10"/>
    <p:sldId id="261" r:id="rId11"/>
    <p:sldId id="265" r:id="rId12"/>
    <p:sldId id="266" r:id="rId13"/>
    <p:sldId id="267" r:id="rId14"/>
    <p:sldId id="268" r:id="rId15"/>
    <p:sldId id="270" r:id="rId16"/>
    <p:sldId id="271" r:id="rId17"/>
    <p:sldId id="288" r:id="rId18"/>
    <p:sldId id="272" r:id="rId19"/>
    <p:sldId id="273" r:id="rId20"/>
    <p:sldId id="274" r:id="rId21"/>
    <p:sldId id="275" r:id="rId22"/>
    <p:sldId id="276" r:id="rId23"/>
    <p:sldId id="277" r:id="rId24"/>
    <p:sldId id="284" r:id="rId25"/>
    <p:sldId id="285" r:id="rId26"/>
    <p:sldId id="286" r:id="rId27"/>
    <p:sldId id="290" r:id="rId28"/>
    <p:sldId id="291" r:id="rId29"/>
    <p:sldId id="292" r:id="rId30"/>
    <p:sldId id="287" r:id="rId31"/>
    <p:sldId id="293" r:id="rId32"/>
    <p:sldId id="282" r:id="rId33"/>
    <p:sldId id="28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30" autoAdjust="0"/>
    <p:restoredTop sz="80902" autoAdjust="0"/>
  </p:normalViewPr>
  <p:slideViewPr>
    <p:cSldViewPr snapToGrid="0">
      <p:cViewPr varScale="1">
        <p:scale>
          <a:sx n="92" d="100"/>
          <a:sy n="92" d="100"/>
        </p:scale>
        <p:origin x="1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9:54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0:40:08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0 24575,'-5'0'0,"-7"0"0,-6 5 0,-6 2 0,2 4 0,0 1 0,3 3 0,0-1 0,-2-3 0,3 2 0,-1-1 0,-2 2 0,3-1-8191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0:40:13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294 0 24575,'-5'0'0,"-12"0"0,-8 0 0,-5 0 0,-2 0 0,0 0 0,-1 0 0,1 0 0,0 0 0,2 0 0,5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0:40:14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0 24575,'-5'0'0,"-6"0"0,-2 6 0,-9 0 0,-5 1 0,-3-2 0,-2 4 0,0 0 0,5 4 0,2-1 0,1-2 0,4 2 0,1-1 0,3 3 0,-1-1 0,3-3-8191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0:40:17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 1 24575,'-4'0'0,"-13"0"0,-8 5 0,-5 1 0,-2 1 0,-5-2 0,-3-2 0,2 0 0,1-2 0,3-1 0,7 0-8191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0:40:18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0 24575,'-4'0'0,"-3"5"0,-4 2 0,-6 4 0,-5 1 0,-4-2 0,3 2 0,0-1 0,-1 3 0,-1-1 0,-2-2 0,4 1 0,1-1 0,-2-2 0,0-3 0,3-2-8191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1:31:59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24575,'2'6'0,"-1"0"0,1 0 0,0-1 0,0 1 0,0-1 0,1 1 0,0-1 0,0 0 0,0 0 0,1 0 0,7 8 0,1 2 0,45 59 0,117 117 0,88 51 0,-129-122 0,-74-67 0,-11-11 0,-2 1 0,-2 2 0,61 81 0,16 42 0,275 288 0,-137-172 0,-221-240 0,-24-27 0,1 0 0,0-1 0,1 0 0,1-1 0,26 17 0,99 55 0,293 198 0,-401-258 0,-1 2 0,-1 1 0,-2 2 0,-1 1 0,-2 1 0,-1 2 0,-2 0 0,-1 2 0,20 45 0,-15-32-1365,-12-25-5461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1:33:43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24575,'-1'14'0,"2"1"0,0 0 0,1-1 0,0 1 0,1-1 0,1 0 0,0 1 0,8 17 0,-9-27 0,-1 0 0,1 0 0,1 0 0,-1-1 0,1 1 0,-1-1 0,1 0 0,0 0 0,1 0 0,-1 0 0,1-1 0,0 0 0,-1 0 0,2 0 0,-1 0 0,0-1 0,0 0 0,1 0 0,-1 0 0,1-1 0,-1 0 0,1 0 0,11 0 0,58-1 0,-59-1 0,-1 0 0,0 1 0,0 0 0,0 2 0,0-1 0,0 2 0,0 0 0,0 1 0,-1 0 0,1 1 0,-1 1 0,16 8 0,-15-3 0,1-1 0,1-1 0,0 0 0,0-1 0,1-1 0,-1-1 0,2 0 0,-1-1 0,1-1 0,34 2 0,74-4 0,139 10 0,-129-1 0,181-10 0,-145-3 0,717 2 0,-745-12 0,-21 0 0,425 10 0,-285 3 0,-241-2 0,0-1 0,30-7 0,-30 4 0,0 1 0,29 0 0,589 24 0,-136-12 0,-294-11 0,-108 5 0,115-4 0,-136-10 0,-51 7 0,53-3 0,-68 7 0,0-1 0,0 0 0,0-1 0,-1 0 0,1-2 0,22-9 0,-13 5 0,23-1 0,-41 9 0,1-1 0,-1 1 0,0-1 0,0 0 0,0-1 0,9-4 0,-13 5 0,-1 1 0,0-1 0,1 0 0,-1 0 0,0 0 0,0-1 0,0 1 0,-1 0 0,1-1 0,0 1 0,-1-1 0,0 0 0,1 1 0,-1-1 0,0 0 0,0 0 0,-1 0 0,1 0 0,-1 0 0,1-3 0,-1-92-1365,0 76-5461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1:33:50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466 503 24575,'-4'-2'0,"0"0"0,-1 0 0,1 0 0,0-1 0,0 0 0,0 0 0,1 0 0,-1 0 0,-5-7 0,-7-5 0,-2 3 0,1-1 0,1-1 0,0 0 0,1-1 0,0-1 0,1-1 0,-20-32 0,10 11 0,-1 1 0,-2 0 0,-1 2 0,-50-47 0,18 20-1365,43 48-5461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1:33:54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653 2 24575,'-66'0'0,"3"-2"0,0 4 0,-91 13 0,-68 10 0,153-12-1365,54-7-5461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1:40:23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478 0 24575,'-1'4'0,"-1"-1"0,0 1 0,1-1 0,-1 0 0,0 0 0,-1 0 0,1 0 0,0 0 0,-6 5 0,-6 7 0,-9 20 0,1 1 0,2 0 0,2 2 0,-19 52 0,20-49 0,-1-1 0,-33 52 0,18-35 0,5 0 0,3 1 0,2 1 0,-22 88 0,-17 27 0,54-154-1365,-1-5-5461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9:54:14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19:54:27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24575,'0'-5'0,"0"3"0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0:41:18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0:41:18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0:39:59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1352 1 24575,'-47'0'0,"-1"3"0,-63 11 0,34-4 0,0-4 0,-138-7 0,90-2 0,92 2 0,-1 2 0,1 1 0,-1 2 0,-34 8 0,25-5 0,-1-1 0,0-3 0,-1-1 0,-56-6 0,5 1 0,54 3-1365,8 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0:40:03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1419 0 24575,'-46'3'0,"-79"14"0,76-9 0,-9 1 0,-1 1 0,-105 3 0,107-13 0,0 3 0,-69 11 0,-160 22 0,205-22-455,-1-3 0,-117 1 0,169-12-6371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0:40:06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1268 1 24575,'-274'15'0,"-10"0"0,190-17 0,-115 4 0,166 4 0,-61 16 0,-24 4 0,25-8-1365,75-12-5461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0:40:07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58 24575,'0'-5'0,"-5"-2"0,-7 1 0,-6 1 0,-6 1 0,-3 2 0,-2 1 0,4-5 0,1-1 0,-1 1 0,0 1 0,3 1-8191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EA4A9-7A4E-467A-AC58-453D535DFCD6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89F79-9FCF-46ED-88EA-32C7D3990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2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89F79-9FCF-46ED-88EA-32C7D39909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07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89F79-9FCF-46ED-88EA-32C7D39909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03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r.json</a:t>
            </a:r>
            <a:r>
              <a:rPr lang="en-US" dirty="0"/>
              <a:t>() converts the response object’s response from </a:t>
            </a:r>
            <a:r>
              <a:rPr lang="en-US" dirty="0" err="1"/>
              <a:t>json</a:t>
            </a:r>
            <a:r>
              <a:rPr lang="en-US" dirty="0"/>
              <a:t> to a python dictionary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89F79-9FCF-46ED-88EA-32C7D39909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22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Stage Service – looks at data in ArcGIS Pro project obtaining the latest</a:t>
            </a:r>
          </a:p>
          <a:p>
            <a:r>
              <a:rPr lang="en-US" dirty="0"/>
              <a:t>Creates service definition draft file (.</a:t>
            </a:r>
            <a:r>
              <a:rPr lang="en-US" dirty="0" err="1"/>
              <a:t>sddraft</a:t>
            </a:r>
            <a:r>
              <a:rPr lang="en-US" dirty="0"/>
              <a:t>)</a:t>
            </a:r>
          </a:p>
          <a:p>
            <a:r>
              <a:rPr lang="en-US" dirty="0"/>
              <a:t>Create service definition</a:t>
            </a:r>
          </a:p>
          <a:p>
            <a:r>
              <a:rPr lang="en-US" dirty="0"/>
              <a:t>Search for existing service definition file on AGO (search by Title, owner and type=‘Service Definition’) and obtain a reference to it</a:t>
            </a:r>
          </a:p>
          <a:p>
            <a:r>
              <a:rPr lang="en-US" dirty="0"/>
              <a:t>Call update method on the item (passing </a:t>
            </a:r>
            <a:r>
              <a:rPr lang="en-US" dirty="0" err="1"/>
              <a:t>fullpath</a:t>
            </a:r>
            <a:r>
              <a:rPr lang="en-US" dirty="0"/>
              <a:t> to the new service definition file)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89F79-9FCF-46ED-88EA-32C7D39909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82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89F79-9FCF-46ED-88EA-32C7D39909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74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PDFs to ArcGIS Online daily</a:t>
            </a:r>
          </a:p>
          <a:p>
            <a:r>
              <a:rPr lang="en-US" dirty="0"/>
              <a:t>Needs to overwrite existing item</a:t>
            </a:r>
          </a:p>
          <a:p>
            <a:pPr lvl="1"/>
            <a:r>
              <a:rPr lang="en-US" dirty="0"/>
              <a:t>Requires storing Item ID </a:t>
            </a:r>
          </a:p>
          <a:p>
            <a:r>
              <a:rPr lang="en-US" dirty="0"/>
              <a:t>ArcGIS Online security - shared to a group</a:t>
            </a:r>
          </a:p>
          <a:p>
            <a:pPr lvl="1"/>
            <a:r>
              <a:rPr lang="en-US" dirty="0"/>
              <a:t>DOT Admin / DOH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89F79-9FCF-46ED-88EA-32C7D39909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2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89F79-9FCF-46ED-88EA-32C7D39909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30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89F79-9FCF-46ED-88EA-32C7D39909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4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10/28/22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10/28/22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10/28/22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10/28/22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10/28/22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10/28/22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10/28/22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10/28/22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10/28/22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10/28/22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10/28/22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10/28/22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10/28/22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10/28/22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10/28/22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10/28/22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10/28/22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10/28/22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1.xml"/><Relationship Id="rId7" Type="http://schemas.openxmlformats.org/officeDocument/2006/relationships/image" Target="../media/image20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190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5.xml"/><Relationship Id="rId4" Type="http://schemas.openxmlformats.org/officeDocument/2006/relationships/image" Target="../media/image1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customXml" Target="../ink/ink11.xml"/><Relationship Id="rId18" Type="http://schemas.openxmlformats.org/officeDocument/2006/relationships/image" Target="../media/image40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37.png"/><Relationship Id="rId17" Type="http://schemas.openxmlformats.org/officeDocument/2006/relationships/customXml" Target="../ink/ink13.xml"/><Relationship Id="rId2" Type="http://schemas.openxmlformats.org/officeDocument/2006/relationships/image" Target="../media/image35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36.png"/><Relationship Id="rId19" Type="http://schemas.openxmlformats.org/officeDocument/2006/relationships/customXml" Target="../ink/ink14.xml"/><Relationship Id="rId4" Type="http://schemas.openxmlformats.org/officeDocument/2006/relationships/image" Target="../media/image330.png"/><Relationship Id="rId9" Type="http://schemas.openxmlformats.org/officeDocument/2006/relationships/customXml" Target="../ink/ink9.xml"/><Relationship Id="rId1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customXml" Target="../ink/ink16.xml"/><Relationship Id="rId10" Type="http://schemas.openxmlformats.org/officeDocument/2006/relationships/image" Target="../media/image500.png"/><Relationship Id="rId4" Type="http://schemas.openxmlformats.org/officeDocument/2006/relationships/image" Target="../media/image470.png"/><Relationship Id="rId9" Type="http://schemas.openxmlformats.org/officeDocument/2006/relationships/customXml" Target="../ink/ink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6381-0520-C902-5054-EB77D84107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500" dirty="0"/>
              <a:t>Using ArcGIS and Python to Provide Real-Time </a:t>
            </a:r>
            <a:br>
              <a:rPr lang="en-US" sz="4500" dirty="0"/>
            </a:br>
            <a:r>
              <a:rPr lang="en-US" sz="4500" dirty="0"/>
              <a:t>Location Awareness during COVID-19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64713-C3BB-B860-F1BF-DBE5DBB01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7521" y="5728505"/>
            <a:ext cx="9144000" cy="754025"/>
          </a:xfrm>
        </p:spPr>
        <p:txBody>
          <a:bodyPr/>
          <a:lstStyle/>
          <a:p>
            <a:r>
              <a:rPr lang="en-US" dirty="0"/>
              <a:t>Ed Conrad, M.S. Geography</a:t>
            </a:r>
          </a:p>
        </p:txBody>
      </p:sp>
      <p:pic>
        <p:nvPicPr>
          <p:cNvPr id="4" name="Picture 3" descr="A picture containing indoor, hospital room, messy, equipment&#10;&#10;Description automatically generated">
            <a:extLst>
              <a:ext uri="{FF2B5EF4-FFF2-40B4-BE49-F238E27FC236}">
                <a16:creationId xmlns:a16="http://schemas.microsoft.com/office/drawing/2014/main" id="{66530EE8-376F-099F-88F4-BBEFBBDFA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76" y="549746"/>
            <a:ext cx="5251269" cy="3282043"/>
          </a:xfrm>
          <a:prstGeom prst="rect">
            <a:avLst/>
          </a:prstGeom>
        </p:spPr>
      </p:pic>
      <p:pic>
        <p:nvPicPr>
          <p:cNvPr id="5" name="Picture 4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42B442F3-7008-00C2-174D-1DEAF9566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073" y="549745"/>
            <a:ext cx="4376057" cy="3282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B9CE9-8B3C-FC29-40E5-7B73883E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76" y="5850384"/>
            <a:ext cx="1246386" cy="887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1A5FB-E724-2053-7136-5579E683D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648" y="5847897"/>
            <a:ext cx="2424124" cy="89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69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2DBA-1C90-BC31-CF5C-4A836344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/ Server-side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9554-A262-50A4-3231-FB4B6C42D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Juvare</a:t>
            </a:r>
            <a:r>
              <a:rPr lang="en-US" dirty="0"/>
              <a:t> REST API</a:t>
            </a:r>
          </a:p>
          <a:p>
            <a:pPr lvl="1"/>
            <a:r>
              <a:rPr lang="en-US" dirty="0"/>
              <a:t>Use Python requests module</a:t>
            </a:r>
          </a:p>
          <a:p>
            <a:pPr lvl="1"/>
            <a:r>
              <a:rPr lang="en-US" dirty="0"/>
              <a:t>HTTP Get request</a:t>
            </a:r>
          </a:p>
          <a:p>
            <a:pPr lvl="1"/>
            <a:r>
              <a:rPr lang="en-US" dirty="0"/>
              <a:t>Authentication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091F4EB-9153-6B88-3C85-08FF88CF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611" y="3933561"/>
            <a:ext cx="7981033" cy="159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51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2DBA-1C90-BC31-CF5C-4A836344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/ Server-side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2E320-49D2-CF43-41F6-7749B864093C}"/>
              </a:ext>
            </a:extLst>
          </p:cNvPr>
          <p:cNvSpPr txBox="1"/>
          <p:nvPr/>
        </p:nvSpPr>
        <p:spPr>
          <a:xfrm>
            <a:off x="3811943" y="6474308"/>
            <a:ext cx="4950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class to store an Emergency Response object</a:t>
            </a: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54797DD-ACCA-98C0-A058-AFBB7CCE0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645" y="1491093"/>
            <a:ext cx="8445310" cy="498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29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2DBA-1C90-BC31-CF5C-4A836344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/ Server-side Development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7BB696-3F50-51E9-3D25-17FDB3232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6119" y="1690687"/>
            <a:ext cx="8515408" cy="479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23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2DBA-1C90-BC31-CF5C-4A836344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/ Server-side Development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3B04C6-65E0-81D8-2896-0DCEC6706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749" y="1600025"/>
            <a:ext cx="9715500" cy="18764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21CBF3-9E33-620C-D324-F0C19490BEDD}"/>
              </a:ext>
            </a:extLst>
          </p:cNvPr>
          <p:cNvSpPr txBox="1"/>
          <p:nvPr/>
        </p:nvSpPr>
        <p:spPr>
          <a:xfrm>
            <a:off x="3368428" y="3550473"/>
            <a:ext cx="519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Facilities with no information get symbolized as gray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F1B38ED-5362-4A4D-8E55-D7F7C3B6AB8D}"/>
                  </a:ext>
                </a:extLst>
              </p14:cNvPr>
              <p14:cNvContentPartPr/>
              <p14:nvPr/>
            </p14:nvContentPartPr>
            <p14:xfrm>
              <a:off x="5965332" y="507343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F1B38ED-5362-4A4D-8E55-D7F7C3B6AB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6692" y="50644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B46DF3A-1313-5A44-5856-E5EBCF026700}"/>
                  </a:ext>
                </a:extLst>
              </p14:cNvPr>
              <p14:cNvContentPartPr/>
              <p14:nvPr/>
            </p14:nvContentPartPr>
            <p14:xfrm>
              <a:off x="5719812" y="5095396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B46DF3A-1313-5A44-5856-E5EBCF0267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1172" y="50867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A142312-67BA-E5E5-0961-2CE1A5F581A9}"/>
                  </a:ext>
                </a:extLst>
              </p14:cNvPr>
              <p14:cNvContentPartPr/>
              <p14:nvPr/>
            </p14:nvContentPartPr>
            <p14:xfrm>
              <a:off x="891492" y="-694124"/>
              <a:ext cx="360" cy="2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A142312-67BA-E5E5-0961-2CE1A5F581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2852" y="-703124"/>
                <a:ext cx="18000" cy="2052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18440F3-94EA-FA0B-5705-4664C9D9CD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7892" y="4045911"/>
            <a:ext cx="2246775" cy="24000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B47134-91CF-BA62-DFEA-AD69E6EC4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1595" y="3991760"/>
            <a:ext cx="2198272" cy="24542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29135B-9689-C512-D275-5BDB68B79FE3}"/>
              </a:ext>
            </a:extLst>
          </p:cNvPr>
          <p:cNvSpPr txBox="1"/>
          <p:nvPr/>
        </p:nvSpPr>
        <p:spPr>
          <a:xfrm>
            <a:off x="4436967" y="6420624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8E1B7-ECC1-39B8-B262-9934559D518A}"/>
              </a:ext>
            </a:extLst>
          </p:cNvPr>
          <p:cNvSpPr txBox="1"/>
          <p:nvPr/>
        </p:nvSpPr>
        <p:spPr>
          <a:xfrm>
            <a:off x="7166412" y="642062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574801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2DBA-1C90-BC31-CF5C-4A836344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/ Server-side Development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08C6B0-E86D-A53A-D0F6-81480CD08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088" y="1870781"/>
            <a:ext cx="8130131" cy="4351338"/>
          </a:xfrm>
        </p:spPr>
      </p:pic>
    </p:spTree>
    <p:extLst>
      <p:ext uri="{BB962C8B-B14F-4D97-AF65-F5344CB8AC3E}">
        <p14:creationId xmlns:p14="http://schemas.microsoft.com/office/powerpoint/2010/main" val="2872765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2DBA-1C90-BC31-CF5C-4A836344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/ Server-side Development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118848-2460-9A69-9B99-16E242BF8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54" y="1690688"/>
            <a:ext cx="9214598" cy="4351338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F1394E-4606-8DA1-E5B3-BACCA5AB9E20}"/>
              </a:ext>
            </a:extLst>
          </p:cNvPr>
          <p:cNvSpPr txBox="1"/>
          <p:nvPr/>
        </p:nvSpPr>
        <p:spPr>
          <a:xfrm>
            <a:off x="1904080" y="6131928"/>
            <a:ext cx="6802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Facilities with information (status value determines exact color used)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006FCE4-0AE5-3006-4A2F-DF1196A8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230" y="2001213"/>
            <a:ext cx="2561464" cy="373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30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2DBA-1C90-BC31-CF5C-4A836344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/ Server-side Development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A37078-5E98-8D80-4C3A-97BF30D2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025" y="1800297"/>
            <a:ext cx="9505950" cy="17049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973145-8710-406B-4672-0F02797A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854983"/>
            <a:ext cx="11353800" cy="15076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7258A-7326-1D5B-34E6-B444DDD19D79}"/>
              </a:ext>
            </a:extLst>
          </p:cNvPr>
          <p:cNvSpPr txBox="1"/>
          <p:nvPr/>
        </p:nvSpPr>
        <p:spPr>
          <a:xfrm>
            <a:off x="3657599" y="5809786"/>
            <a:ext cx="4201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map_xy_points</a:t>
            </a:r>
            <a:r>
              <a:rPr lang="en-US" dirty="0"/>
              <a:t>() uses Esri’s </a:t>
            </a:r>
            <a:r>
              <a:rPr lang="en-US" dirty="0" err="1"/>
              <a:t>arcpy</a:t>
            </a:r>
            <a:r>
              <a:rPr lang="en-US" dirty="0"/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1056562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1FC46-00CE-709C-6465-B71A99C1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/ Server-side Development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E080E7-1B95-D0AD-1F09-56815537D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8743" y="1825625"/>
            <a:ext cx="911708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F860C-86A1-5F03-BC0F-D5176E7EEFCF}"/>
              </a:ext>
            </a:extLst>
          </p:cNvPr>
          <p:cNvSpPr txBox="1"/>
          <p:nvPr/>
        </p:nvSpPr>
        <p:spPr>
          <a:xfrm>
            <a:off x="2915736" y="6308209"/>
            <a:ext cx="664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feature class is overwritten every time </a:t>
            </a:r>
            <a:r>
              <a:rPr lang="en-US" dirty="0" err="1"/>
              <a:t>map_xy_points</a:t>
            </a:r>
            <a:r>
              <a:rPr lang="en-US" dirty="0"/>
              <a:t> is called</a:t>
            </a:r>
          </a:p>
        </p:txBody>
      </p:sp>
    </p:spTree>
    <p:extLst>
      <p:ext uri="{BB962C8B-B14F-4D97-AF65-F5344CB8AC3E}">
        <p14:creationId xmlns:p14="http://schemas.microsoft.com/office/powerpoint/2010/main" val="1788944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2DBA-1C90-BC31-CF5C-4A836344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/ Server-side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9554-A262-50A4-3231-FB4B6C42D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229" y="1583624"/>
            <a:ext cx="10515600" cy="50528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Update Feature Service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C584E-ED8D-EF5A-9CA3-68094067C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66" y="2086683"/>
            <a:ext cx="10658075" cy="4406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9728C-F411-5D2D-6914-E99F43AB8784}"/>
              </a:ext>
            </a:extLst>
          </p:cNvPr>
          <p:cNvSpPr txBox="1"/>
          <p:nvPr/>
        </p:nvSpPr>
        <p:spPr>
          <a:xfrm>
            <a:off x="7496609" y="1717351"/>
            <a:ext cx="32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ArcGIS API for Python and </a:t>
            </a:r>
            <a:r>
              <a:rPr lang="en-US" dirty="0" err="1"/>
              <a:t>arcpy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DCA4E-A841-5606-F0F5-45C42549E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89" y="3231002"/>
            <a:ext cx="11842421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5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2DBA-1C90-BC31-CF5C-4A836344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Front-end Development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289E4F-DB73-2FF4-EBD0-7241AE17C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894" y="1500968"/>
            <a:ext cx="9845959" cy="4829801"/>
          </a:xfr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2BD797D0-EFB8-3A68-6CE4-D1093D296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21" y="2190307"/>
            <a:ext cx="2445817" cy="1909832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0B3B0-4656-EAB9-ABF9-579ACEA46C4A}"/>
              </a:ext>
            </a:extLst>
          </p:cNvPr>
          <p:cNvSpPr txBox="1"/>
          <p:nvPr/>
        </p:nvSpPr>
        <p:spPr>
          <a:xfrm>
            <a:off x="4177717" y="6392411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Deliverable 1/3</a:t>
            </a:r>
          </a:p>
        </p:txBody>
      </p:sp>
    </p:spTree>
    <p:extLst>
      <p:ext uri="{BB962C8B-B14F-4D97-AF65-F5344CB8AC3E}">
        <p14:creationId xmlns:p14="http://schemas.microsoft.com/office/powerpoint/2010/main" val="226425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D4F04-7A10-8255-8F02-87F637FA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Bed Availability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C4F63-B159-D454-C2A4-104F63FEF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Statewide for non-COVID-19 &amp; COVID-19 patients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A picture containing indoor, hospital room, messy, equipment&#10;&#10;Description automatically generated">
            <a:extLst>
              <a:ext uri="{FF2B5EF4-FFF2-40B4-BE49-F238E27FC236}">
                <a16:creationId xmlns:a16="http://schemas.microsoft.com/office/drawing/2014/main" id="{222FF7AD-8A41-9E3F-9346-A0501E4E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0" y="2657156"/>
            <a:ext cx="5251269" cy="3282043"/>
          </a:xfrm>
          <a:prstGeom prst="rect">
            <a:avLst/>
          </a:prstGeom>
        </p:spPr>
      </p:pic>
      <p:pic>
        <p:nvPicPr>
          <p:cNvPr id="7" name="Picture 6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36AAADDD-B997-6279-99A3-9A4D025CF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27" y="2657155"/>
            <a:ext cx="4376057" cy="3282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A456C8-E12B-49DD-ECAD-94E085F7E1C3}"/>
              </a:ext>
            </a:extLst>
          </p:cNvPr>
          <p:cNvSpPr txBox="1"/>
          <p:nvPr/>
        </p:nvSpPr>
        <p:spPr>
          <a:xfrm>
            <a:off x="8028265" y="5992297"/>
            <a:ext cx="297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Medical / Surgical (Med/Surg)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DC86A-2D78-8403-AB7B-383594D1D77B}"/>
              </a:ext>
            </a:extLst>
          </p:cNvPr>
          <p:cNvSpPr txBox="1"/>
          <p:nvPr/>
        </p:nvSpPr>
        <p:spPr>
          <a:xfrm>
            <a:off x="1503727" y="5992297"/>
            <a:ext cx="3152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Intensive Care Unit (ICU)</a:t>
            </a:r>
          </a:p>
        </p:txBody>
      </p:sp>
    </p:spTree>
    <p:extLst>
      <p:ext uri="{BB962C8B-B14F-4D97-AF65-F5344CB8AC3E}">
        <p14:creationId xmlns:p14="http://schemas.microsoft.com/office/powerpoint/2010/main" val="2960299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2DBA-1C90-BC31-CF5C-4A8363448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Back-end / Server-side Development</a:t>
            </a:r>
          </a:p>
        </p:txBody>
      </p:sp>
      <p:sp>
        <p:nvSpPr>
          <p:cNvPr id="24" name="Rounded Rectangle 17">
            <a:extLst>
              <a:ext uri="{FF2B5EF4-FFF2-40B4-BE49-F238E27FC236}">
                <a16:creationId xmlns:a16="http://schemas.microsoft.com/office/drawing/2014/main" id="{A5AFD3D8-A77F-450C-807C-10D6AA92C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F28BAA-FB84-2E3F-8A4B-23B90AD3D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26" b="1"/>
          <a:stretch/>
        </p:blipFill>
        <p:spPr>
          <a:xfrm>
            <a:off x="1145553" y="2268958"/>
            <a:ext cx="2013177" cy="3254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A16C6-3439-72A8-D351-32BADD38BE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825" b="1"/>
          <a:stretch/>
        </p:blipFill>
        <p:spPr>
          <a:xfrm>
            <a:off x="3319597" y="2268957"/>
            <a:ext cx="1984417" cy="325436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9554-A262-50A4-3231-FB4B6C42D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Update 4 PDF maps</a:t>
            </a:r>
          </a:p>
          <a:p>
            <a:r>
              <a:rPr lang="en-US" sz="2000"/>
              <a:t>ICU </a:t>
            </a:r>
          </a:p>
          <a:p>
            <a:r>
              <a:rPr lang="en-US" sz="2000"/>
              <a:t>ICU (COVID-19)</a:t>
            </a:r>
          </a:p>
          <a:p>
            <a:r>
              <a:rPr lang="en-US" sz="2000"/>
              <a:t>Med/Surgical </a:t>
            </a:r>
          </a:p>
          <a:p>
            <a:r>
              <a:rPr lang="en-US" sz="2000"/>
              <a:t>Med/Surgical  (COVID-19)</a:t>
            </a:r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2C9AE-A979-9814-61E3-8DDDBA0F6972}"/>
              </a:ext>
            </a:extLst>
          </p:cNvPr>
          <p:cNvSpPr txBox="1"/>
          <p:nvPr/>
        </p:nvSpPr>
        <p:spPr>
          <a:xfrm>
            <a:off x="4899170" y="6308209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Deliverable 2/3</a:t>
            </a:r>
          </a:p>
        </p:txBody>
      </p:sp>
    </p:spTree>
    <p:extLst>
      <p:ext uri="{BB962C8B-B14F-4D97-AF65-F5344CB8AC3E}">
        <p14:creationId xmlns:p14="http://schemas.microsoft.com/office/powerpoint/2010/main" val="2393063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2DBA-1C90-BC31-CF5C-4A836344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/ Server-side Development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97015F-F2A4-8C6B-1B9A-1A70C47C9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937" y="1690688"/>
            <a:ext cx="9995706" cy="3208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6FD9E4E-B65B-1DA2-6E0A-AECB6787B0B6}"/>
                  </a:ext>
                </a:extLst>
              </p14:cNvPr>
              <p14:cNvContentPartPr/>
              <p14:nvPr/>
            </p14:nvContentPartPr>
            <p14:xfrm>
              <a:off x="1881042" y="4527637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6FD9E4E-B65B-1DA2-6E0A-AECB6787B0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2402" y="451863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EB1BA60-3AF0-0440-FC51-EF316231549A}"/>
                  </a:ext>
                </a:extLst>
              </p14:cNvPr>
              <p14:cNvContentPartPr/>
              <p14:nvPr/>
            </p14:nvContentPartPr>
            <p14:xfrm>
              <a:off x="3551802" y="421083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B1BA60-3AF0-0440-FC51-EF31623154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3162" y="420219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CAA8C0-55DE-F3C1-0587-90B86E2C7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263" y="5167312"/>
            <a:ext cx="3858367" cy="14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56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2DBA-1C90-BC31-CF5C-4A836344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/ Server-side Development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BB2110-D44A-06B4-9459-D979B8C5D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045" y="1379458"/>
            <a:ext cx="5646778" cy="533195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618A78-EFCD-2C92-85C5-05B01D46453F}"/>
                  </a:ext>
                </a:extLst>
              </p14:cNvPr>
              <p14:cNvContentPartPr/>
              <p14:nvPr/>
            </p14:nvContentPartPr>
            <p14:xfrm>
              <a:off x="2203167" y="1615647"/>
              <a:ext cx="486720" cy="23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618A78-EFCD-2C92-85C5-05B01D4645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4527" y="1607007"/>
                <a:ext cx="5043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5E86EBE-3A5F-FE46-2C11-0EBF6399681A}"/>
                  </a:ext>
                </a:extLst>
              </p14:cNvPr>
              <p14:cNvContentPartPr/>
              <p14:nvPr/>
            </p14:nvContentPartPr>
            <p14:xfrm>
              <a:off x="2157447" y="4401687"/>
              <a:ext cx="511200" cy="54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5E86EBE-3A5F-FE46-2C11-0EBF639968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8447" y="4392687"/>
                <a:ext cx="52884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A4979FF0-83AA-28D4-7942-9180B7B2F9DA}"/>
              </a:ext>
            </a:extLst>
          </p:cNvPr>
          <p:cNvGrpSpPr/>
          <p:nvPr/>
        </p:nvGrpSpPr>
        <p:grpSpPr>
          <a:xfrm>
            <a:off x="2222967" y="6039687"/>
            <a:ext cx="456840" cy="91800"/>
            <a:chOff x="2222967" y="6039687"/>
            <a:chExt cx="456840" cy="9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D373DD-8CF8-9859-CD9D-8BCBC8EF1BFB}"/>
                    </a:ext>
                  </a:extLst>
                </p14:cNvPr>
                <p14:cNvContentPartPr/>
                <p14:nvPr/>
              </p14:nvContentPartPr>
              <p14:xfrm>
                <a:off x="2222967" y="6091887"/>
                <a:ext cx="456480" cy="39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D373DD-8CF8-9859-CD9D-8BCBC8EF1BF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14327" y="6083247"/>
                  <a:ext cx="4741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53D7CC-381C-2F96-3B4F-58D3DB29140F}"/>
                    </a:ext>
                  </a:extLst>
                </p14:cNvPr>
                <p14:cNvContentPartPr/>
                <p14:nvPr/>
              </p14:nvContentPartPr>
              <p14:xfrm>
                <a:off x="2594487" y="6039687"/>
                <a:ext cx="85320" cy="21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53D7CC-381C-2F96-3B4F-58D3DB2914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85487" y="6030687"/>
                  <a:ext cx="102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092BE17-213C-E9BE-6243-91BD27E69437}"/>
                    </a:ext>
                  </a:extLst>
                </p14:cNvPr>
                <p14:cNvContentPartPr/>
                <p14:nvPr/>
              </p14:nvContentPartPr>
              <p14:xfrm>
                <a:off x="2593407" y="6071007"/>
                <a:ext cx="86040" cy="45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092BE17-213C-E9BE-6243-91BD27E694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84767" y="6062007"/>
                  <a:ext cx="10368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10A1D0-AE32-0FCE-4AA7-8FDAC350C48F}"/>
              </a:ext>
            </a:extLst>
          </p:cNvPr>
          <p:cNvGrpSpPr/>
          <p:nvPr/>
        </p:nvGrpSpPr>
        <p:grpSpPr>
          <a:xfrm>
            <a:off x="2547687" y="4369647"/>
            <a:ext cx="131760" cy="59760"/>
            <a:chOff x="2547687" y="4369647"/>
            <a:chExt cx="131760" cy="5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ACA5191-A5CA-8700-DE27-35033351D693}"/>
                    </a:ext>
                  </a:extLst>
                </p14:cNvPr>
                <p14:cNvContentPartPr/>
                <p14:nvPr/>
              </p14:nvContentPartPr>
              <p14:xfrm>
                <a:off x="2573607" y="4369647"/>
                <a:ext cx="1058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ACA5191-A5CA-8700-DE27-35033351D69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64967" y="4360647"/>
                  <a:ext cx="123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ACD553E-A440-421A-A8F6-CAB53BBC3524}"/>
                    </a:ext>
                  </a:extLst>
                </p14:cNvPr>
                <p14:cNvContentPartPr/>
                <p14:nvPr/>
              </p14:nvContentPartPr>
              <p14:xfrm>
                <a:off x="2547687" y="4380087"/>
                <a:ext cx="120600" cy="49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ACD553E-A440-421A-A8F6-CAB53BBC352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39047" y="4371087"/>
                  <a:ext cx="13824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C4E72E-64B4-47B5-22CB-6DE7871B31C8}"/>
              </a:ext>
            </a:extLst>
          </p:cNvPr>
          <p:cNvGrpSpPr/>
          <p:nvPr/>
        </p:nvGrpSpPr>
        <p:grpSpPr>
          <a:xfrm>
            <a:off x="2583687" y="1583967"/>
            <a:ext cx="117000" cy="64440"/>
            <a:chOff x="2583687" y="1583967"/>
            <a:chExt cx="117000" cy="6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FC924E3-F2DC-8203-2F6F-176AEBB11FFE}"/>
                    </a:ext>
                  </a:extLst>
                </p14:cNvPr>
                <p14:cNvContentPartPr/>
                <p14:nvPr/>
              </p14:nvContentPartPr>
              <p14:xfrm>
                <a:off x="2584407" y="1583967"/>
                <a:ext cx="116280" cy="11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FC924E3-F2DC-8203-2F6F-176AEBB11FF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75767" y="1575327"/>
                  <a:ext cx="1339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F42717D-0F7A-99EA-AFD9-F1E68B0249AB}"/>
                    </a:ext>
                  </a:extLst>
                </p14:cNvPr>
                <p14:cNvContentPartPr/>
                <p14:nvPr/>
              </p14:nvContentPartPr>
              <p14:xfrm>
                <a:off x="2583687" y="1594767"/>
                <a:ext cx="117000" cy="53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F42717D-0F7A-99EA-AFD9-F1E68B0249A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75047" y="1585767"/>
                  <a:ext cx="134640" cy="7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4641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52DBA-1C90-BC31-CF5C-4A8363448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en-US" sz="31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Back-end / Server-side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9554-A262-50A4-3231-FB4B6C42D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Graphs (5 daily)</a:t>
            </a:r>
          </a:p>
          <a:p>
            <a:pPr lvl="1"/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ARCH-P Coalition</a:t>
            </a:r>
          </a:p>
          <a:p>
            <a:pPr lvl="1"/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Region I</a:t>
            </a:r>
          </a:p>
          <a:p>
            <a:pPr lvl="1"/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Region II</a:t>
            </a:r>
          </a:p>
          <a:p>
            <a:pPr lvl="1"/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Region III</a:t>
            </a:r>
          </a:p>
          <a:p>
            <a:pPr lvl="1"/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Statewide</a:t>
            </a:r>
          </a:p>
          <a:p>
            <a:pPr lvl="1"/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0" indent="0">
              <a:buNone/>
            </a:pPr>
            <a:endParaRPr lang="en-US" sz="2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55512-0A60-81D6-C913-AFA74D370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674" y="1208474"/>
            <a:ext cx="6314487" cy="4704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B792FB-2B33-B2C6-660D-9E647268B49E}"/>
              </a:ext>
            </a:extLst>
          </p:cNvPr>
          <p:cNvSpPr txBox="1"/>
          <p:nvPr/>
        </p:nvSpPr>
        <p:spPr>
          <a:xfrm>
            <a:off x="1432317" y="6222287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Deliverable 3/3</a:t>
            </a:r>
          </a:p>
        </p:txBody>
      </p:sp>
    </p:spTree>
    <p:extLst>
      <p:ext uri="{BB962C8B-B14F-4D97-AF65-F5344CB8AC3E}">
        <p14:creationId xmlns:p14="http://schemas.microsoft.com/office/powerpoint/2010/main" val="1065519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9535D-F83F-6410-02C0-E1654964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/ Server-side Development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CC0CB1-580B-CCAA-FE2F-45B15AD16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0775" y="2477812"/>
            <a:ext cx="10233025" cy="3046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2C6714-41F0-AE67-B2A1-33F5FA6E4A23}"/>
              </a:ext>
            </a:extLst>
          </p:cNvPr>
          <p:cNvSpPr txBox="1"/>
          <p:nvPr/>
        </p:nvSpPr>
        <p:spPr>
          <a:xfrm>
            <a:off x="7109390" y="6432615"/>
            <a:ext cx="508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…almost 2 years later and the SQLite3 DB is 128 KB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46290E-4D27-E8B3-4703-5554BBD87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775" y="5755365"/>
            <a:ext cx="2352675" cy="981075"/>
          </a:xfrm>
          <a:prstGeom prst="rect">
            <a:avLst/>
          </a:prstGeom>
        </p:spPr>
      </p:pic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05C64A8-B56F-0FF3-1E49-4D97AF4A0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74" y="1690688"/>
            <a:ext cx="3374793" cy="63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2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4A5C40-367C-50A1-C273-A4FAD3911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381" y="1545925"/>
            <a:ext cx="8788177" cy="48354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D52DBA-1C90-BC31-CF5C-4A836344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/ Server-side Development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11C618-DD68-59C5-FF8B-35D8C6CD4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273" y="6381370"/>
            <a:ext cx="6118604" cy="45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21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2DBA-1C90-BC31-CF5C-4A836344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/ Server-side Development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2F83FA7-33EA-3DF6-FCE2-4CD478AA2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642" y="2375207"/>
            <a:ext cx="9895037" cy="33748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BDD8A6-3966-4DE7-A600-12B47F0850CC}"/>
              </a:ext>
            </a:extLst>
          </p:cNvPr>
          <p:cNvSpPr txBox="1"/>
          <p:nvPr/>
        </p:nvSpPr>
        <p:spPr>
          <a:xfrm>
            <a:off x="3154261" y="5914239"/>
            <a:ext cx="471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maps &amp; 5 graphs created at 3:00 PM every day</a:t>
            </a:r>
          </a:p>
        </p:txBody>
      </p:sp>
    </p:spTree>
    <p:extLst>
      <p:ext uri="{BB962C8B-B14F-4D97-AF65-F5344CB8AC3E}">
        <p14:creationId xmlns:p14="http://schemas.microsoft.com/office/powerpoint/2010/main" val="2320394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FA8E-ABD8-C337-B423-CFFBF087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/ Server-side Development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50FC8E-8667-A526-9451-8A33F7B1B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0775" y="2179362"/>
            <a:ext cx="10233025" cy="3643863"/>
          </a:xfrm>
        </p:spPr>
      </p:pic>
    </p:spTree>
    <p:extLst>
      <p:ext uri="{BB962C8B-B14F-4D97-AF65-F5344CB8AC3E}">
        <p14:creationId xmlns:p14="http://schemas.microsoft.com/office/powerpoint/2010/main" val="1208267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6BF73-B46A-7266-0561-A63BEEC4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/ Server-side Development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6729F01-E41C-6FA7-EA41-1743E528E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111" y="1690688"/>
            <a:ext cx="7665053" cy="4924091"/>
          </a:xfrm>
        </p:spPr>
      </p:pic>
    </p:spTree>
    <p:extLst>
      <p:ext uri="{BB962C8B-B14F-4D97-AF65-F5344CB8AC3E}">
        <p14:creationId xmlns:p14="http://schemas.microsoft.com/office/powerpoint/2010/main" val="2235231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E8D89-9D10-5694-E6B7-603599CC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ArcGIS Online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815378-58B1-98C0-6018-9C94F936D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7393" y="1690688"/>
            <a:ext cx="8881061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10F0AA-4627-7704-2833-9D2B1543DBFD}"/>
              </a:ext>
            </a:extLst>
          </p:cNvPr>
          <p:cNvSpPr txBox="1"/>
          <p:nvPr/>
        </p:nvSpPr>
        <p:spPr>
          <a:xfrm>
            <a:off x="4516582" y="6308209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Deliverables 2 &amp; 3</a:t>
            </a:r>
          </a:p>
        </p:txBody>
      </p:sp>
    </p:spTree>
    <p:extLst>
      <p:ext uri="{BB962C8B-B14F-4D97-AF65-F5344CB8AC3E}">
        <p14:creationId xmlns:p14="http://schemas.microsoft.com/office/powerpoint/2010/main" val="1658616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20E385-54F4-42F2-9A7E-7A8B8160E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0E947-AC9A-6701-FDF2-7D3BB4188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Dept. of Health Requirements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7B8E9-D615-85A3-C302-9DD09F835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356856" cy="4351338"/>
          </a:xfrm>
        </p:spPr>
        <p:txBody>
          <a:bodyPr>
            <a:normAutofit/>
          </a:bodyPr>
          <a:lstStyle/>
          <a:p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Dynamic and static</a:t>
            </a:r>
          </a:p>
          <a:p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Daily summaries </a:t>
            </a:r>
          </a:p>
          <a:p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Available at anytime</a:t>
            </a:r>
          </a:p>
          <a:p>
            <a:pPr marL="0" indent="0">
              <a:buNone/>
            </a:pPr>
            <a:endParaRPr lang="en-US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endParaRPr lang="en-US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B1B60728-8C3E-4908-96B8-23E962259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852" y="1948070"/>
            <a:ext cx="3429886" cy="3896139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4056243C-5ADD-CF11-0681-1455B732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824" y="2733678"/>
            <a:ext cx="2843942" cy="2324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BF95C-9D80-892D-17F0-C6D879B5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000" y="4156631"/>
            <a:ext cx="2370338" cy="168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88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38093F-1F70-9DC3-5FE2-A99807B5A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97" y="1690688"/>
            <a:ext cx="8079438" cy="39619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D52DBA-1C90-BC31-CF5C-4A836344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7F572C-31F9-46E4-2B32-9955F8EF0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3451861"/>
            <a:ext cx="4572000" cy="3406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BC8F16-3B13-AEB3-FB29-397A6E832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955" y="0"/>
            <a:ext cx="3935045" cy="5074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35640D-7504-6DB5-C23C-B11BDB35F21E}"/>
              </a:ext>
            </a:extLst>
          </p:cNvPr>
          <p:cNvSpPr txBox="1"/>
          <p:nvPr/>
        </p:nvSpPr>
        <p:spPr>
          <a:xfrm>
            <a:off x="499415" y="5837126"/>
            <a:ext cx="5429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PowerPoint available: </a:t>
            </a:r>
            <a:br>
              <a:rPr lang="en-US" dirty="0"/>
            </a:br>
            <a:r>
              <a:rPr lang="en-US" dirty="0"/>
              <a:t>https://github.com/econrad-SF/hospital-availability.git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0F8935A-AB88-AFD5-3D08-5FA91ED6A6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0827" b="84778"/>
          <a:stretch/>
        </p:blipFill>
        <p:spPr>
          <a:xfrm>
            <a:off x="2350657" y="2558814"/>
            <a:ext cx="6374457" cy="239772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68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F71E3-A3BA-C84D-5784-9FB3BE5C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Content in Dashboard?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F6548-C9D8-4AA5-9F0E-D73E42B7B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256AC-5E66-BDA0-80C8-90090E51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620" y="1717842"/>
            <a:ext cx="2563988" cy="4681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C861D-323D-C15E-46EA-D93624334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305" y="1690688"/>
            <a:ext cx="2463209" cy="4708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010BFD-F198-9FD9-5434-9BED956CF178}"/>
              </a:ext>
            </a:extLst>
          </p:cNvPr>
          <p:cNvSpPr txBox="1"/>
          <p:nvPr/>
        </p:nvSpPr>
        <p:spPr>
          <a:xfrm>
            <a:off x="2201790" y="6466165"/>
            <a:ext cx="33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Sharing = Owner / Organization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50E496-41CF-2055-5B8C-E27E839F525D}"/>
              </a:ext>
            </a:extLst>
          </p:cNvPr>
          <p:cNvSpPr txBox="1"/>
          <p:nvPr/>
        </p:nvSpPr>
        <p:spPr>
          <a:xfrm>
            <a:off x="7389939" y="6492875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Sharing = Public</a:t>
            </a:r>
          </a:p>
        </p:txBody>
      </p:sp>
    </p:spTree>
    <p:extLst>
      <p:ext uri="{BB962C8B-B14F-4D97-AF65-F5344CB8AC3E}">
        <p14:creationId xmlns:p14="http://schemas.microsoft.com/office/powerpoint/2010/main" val="193506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2DBA-1C90-BC31-CF5C-4A836344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/ Server-side Development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2B266F4-BAD8-6D5A-3024-6CF7D8701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775" y="1492367"/>
            <a:ext cx="10233025" cy="404966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B23FC85-C253-3ADB-8740-4F02683BFBA3}"/>
                  </a:ext>
                </a:extLst>
              </p14:cNvPr>
              <p14:cNvContentPartPr/>
              <p14:nvPr/>
            </p14:nvContentPartPr>
            <p14:xfrm>
              <a:off x="5787769" y="4749211"/>
              <a:ext cx="1020600" cy="1050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B23FC85-C253-3ADB-8740-4F02683BFB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8769" y="4740211"/>
                <a:ext cx="1038240" cy="106776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F638D1D-3AAC-65CC-02F4-A2A5A290930D}"/>
              </a:ext>
            </a:extLst>
          </p:cNvPr>
          <p:cNvSpPr txBox="1"/>
          <p:nvPr/>
        </p:nvSpPr>
        <p:spPr>
          <a:xfrm>
            <a:off x="4438835" y="5799331"/>
            <a:ext cx="747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values saved by region: ICU, ICU COVID-19, Med/Surg, Med/Surg COVID-19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9D8C514-B004-1B90-56E5-47A3908E32EE}"/>
                  </a:ext>
                </a:extLst>
              </p14:cNvPr>
              <p14:cNvContentPartPr/>
              <p14:nvPr/>
            </p14:nvContentPartPr>
            <p14:xfrm>
              <a:off x="4855729" y="4447531"/>
              <a:ext cx="2167560" cy="134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9D8C514-B004-1B90-56E5-47A3908E32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46729" y="4438891"/>
                <a:ext cx="21852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517569B-34C1-E4CA-A3AF-D4FE4994D3EF}"/>
                  </a:ext>
                </a:extLst>
              </p14:cNvPr>
              <p14:cNvContentPartPr/>
              <p14:nvPr/>
            </p14:nvContentPartPr>
            <p14:xfrm>
              <a:off x="5620009" y="4568131"/>
              <a:ext cx="168120" cy="181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517569B-34C1-E4CA-A3AF-D4FE4994D3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11369" y="4559131"/>
                <a:ext cx="1857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B1A8EB2-73C6-7928-D12F-98832300A63A}"/>
                  </a:ext>
                </a:extLst>
              </p14:cNvPr>
              <p14:cNvContentPartPr/>
              <p14:nvPr/>
            </p14:nvContentPartPr>
            <p14:xfrm>
              <a:off x="1344649" y="3017611"/>
              <a:ext cx="235440" cy="22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B1A8EB2-73C6-7928-D12F-98832300A6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36009" y="3008611"/>
                <a:ext cx="253080" cy="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5607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2DBA-1C90-BC31-CF5C-4A836344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/ Server-side Development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CF5EA6-C9CC-1346-14AA-35E809ADA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275" y="2129631"/>
            <a:ext cx="10106025" cy="374332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76B9D1-890A-13D1-4A88-F91329DDC94B}"/>
                  </a:ext>
                </a:extLst>
              </p14:cNvPr>
              <p14:cNvContentPartPr/>
              <p14:nvPr/>
            </p14:nvContentPartPr>
            <p14:xfrm>
              <a:off x="2065009" y="5796811"/>
              <a:ext cx="172440" cy="377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76B9D1-890A-13D1-4A88-F91329DDC9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6009" y="5787811"/>
                <a:ext cx="190080" cy="394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15FEB0-E44D-FAD2-CC93-0EC012BF2D84}"/>
              </a:ext>
            </a:extLst>
          </p:cNvPr>
          <p:cNvSpPr txBox="1"/>
          <p:nvPr/>
        </p:nvSpPr>
        <p:spPr>
          <a:xfrm>
            <a:off x="1884899" y="6174091"/>
            <a:ext cx="454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</a:t>
            </a:r>
            <a:r>
              <a:rPr lang="en-US" dirty="0" err="1"/>
              <a:t>pyplot</a:t>
            </a:r>
            <a:r>
              <a:rPr lang="en-US" dirty="0"/>
              <a:t> module in the matplotlib package</a:t>
            </a:r>
          </a:p>
        </p:txBody>
      </p:sp>
    </p:spTree>
    <p:extLst>
      <p:ext uri="{BB962C8B-B14F-4D97-AF65-F5344CB8AC3E}">
        <p14:creationId xmlns:p14="http://schemas.microsoft.com/office/powerpoint/2010/main" val="83115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2DBA-1C90-BC31-CF5C-4A836344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Deliverable (1/3)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289E4F-DB73-2FF4-EBD0-7241AE17C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894" y="1500968"/>
            <a:ext cx="10597262" cy="5198342"/>
          </a:xfr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2BD797D0-EFB8-3A68-6CE4-D1093D296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21" y="2190307"/>
            <a:ext cx="2445817" cy="1909832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41180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52DBA-1C90-BC31-CF5C-4A8363448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74" y="365125"/>
            <a:ext cx="3951131" cy="1325563"/>
          </a:xfrm>
        </p:spPr>
        <p:txBody>
          <a:bodyPr>
            <a:normAutofit/>
          </a:bodyPr>
          <a:lstStyle/>
          <a:p>
            <a:r>
              <a:rPr lang="en-US" sz="4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Deliverable (2/3)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9554-A262-50A4-3231-FB4B6C42D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PDF Maps (4 daily)</a:t>
            </a:r>
          </a:p>
          <a:p>
            <a:pPr lvl="1"/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ICU </a:t>
            </a:r>
          </a:p>
          <a:p>
            <a:pPr lvl="1"/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ICU (COVID-19)</a:t>
            </a:r>
          </a:p>
          <a:p>
            <a:pPr lvl="1"/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Med/Surg</a:t>
            </a:r>
          </a:p>
          <a:p>
            <a:pPr lvl="1"/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Med/Surg  (COVID-19)</a:t>
            </a:r>
          </a:p>
          <a:p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0" indent="0">
              <a:buNone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0" indent="0">
              <a:buNone/>
            </a:pPr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D8D81-FCD4-4C3C-5869-BFEDE8C3E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173" y="643464"/>
            <a:ext cx="4387219" cy="557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09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0322A-F7C9-A87E-7629-FDF164C17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74" y="330945"/>
            <a:ext cx="3833364" cy="1325563"/>
          </a:xfrm>
        </p:spPr>
        <p:txBody>
          <a:bodyPr>
            <a:normAutofit/>
          </a:bodyPr>
          <a:lstStyle/>
          <a:p>
            <a:r>
              <a:rPr lang="en-US" sz="4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Deliverable (3/3)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858F6-019B-BD5D-C713-BF3A17904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8333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Hospital Region Graphs (5 daily)</a:t>
            </a:r>
          </a:p>
          <a:p>
            <a:pPr lvl="1"/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ARCH-P Coalition</a:t>
            </a:r>
          </a:p>
          <a:p>
            <a:pPr lvl="1"/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Region I</a:t>
            </a:r>
          </a:p>
          <a:p>
            <a:pPr lvl="1"/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Region II</a:t>
            </a:r>
          </a:p>
          <a:p>
            <a:pPr lvl="1"/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Region III</a:t>
            </a:r>
          </a:p>
          <a:p>
            <a:pPr lvl="1"/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Statewide</a:t>
            </a:r>
          </a:p>
          <a:p>
            <a:pPr lvl="1"/>
            <a:endParaRPr lang="en-US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B6636-C014-7830-4C6D-2CAC607DE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39" y="1076854"/>
            <a:ext cx="6314487" cy="470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8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B2517-3A0B-D0D2-A037-63988814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we Accomplished our Objectives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8871EC-2D77-C99F-3E54-BF55DC0DE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880" y="1690688"/>
            <a:ext cx="7013303" cy="4685400"/>
          </a:xfrm>
        </p:spPr>
      </p:pic>
    </p:spTree>
    <p:extLst>
      <p:ext uri="{BB962C8B-B14F-4D97-AF65-F5344CB8AC3E}">
        <p14:creationId xmlns:p14="http://schemas.microsoft.com/office/powerpoint/2010/main" val="560115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CD6F-07E4-1CD8-87B8-652300F3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Obtain Data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12606-F9C6-2B9D-C8B0-5CA7C0384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Emergency &amp; Operations Management</a:t>
            </a:r>
          </a:p>
          <a:p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Healthcare Resource Management </a:t>
            </a:r>
          </a:p>
          <a:p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People &amp; Patient Tracker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0813CAA-FDE5-03EE-D7C7-ABE5EC02C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953" y="5478304"/>
            <a:ext cx="2540579" cy="69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2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CD6F-07E4-1CD8-87B8-652300F3E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1256" cy="1325563"/>
          </a:xfrm>
        </p:spPr>
        <p:txBody>
          <a:bodyPr>
            <a:normAutofit/>
          </a:bodyPr>
          <a:lstStyle/>
          <a:p>
            <a:r>
              <a:rPr lang="en-US" dirty="0"/>
              <a:t>Scheduled Tasks &amp; Pro offline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FACC94A-9304-0100-0F8F-B1F42633B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7329" y="1690688"/>
            <a:ext cx="5931180" cy="4351338"/>
          </a:xfrm>
        </p:spPr>
      </p:pic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D838A0A3-4406-278A-E1BE-3723A6FAC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971" y="3371057"/>
            <a:ext cx="4838700" cy="9906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D556562-C34A-F18C-6C30-2873D5194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671" y="4967225"/>
            <a:ext cx="7493000" cy="1435100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CA06D82C-8B60-5849-7166-1F9E03879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374" y="1549526"/>
            <a:ext cx="59817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9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1100</TotalTime>
  <Words>528</Words>
  <Application>Microsoft Macintosh PowerPoint</Application>
  <PresentationFormat>Widescreen</PresentationFormat>
  <Paragraphs>110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Corbel</vt:lpstr>
      <vt:lpstr>Depth</vt:lpstr>
      <vt:lpstr>Using ArcGIS and Python to Provide Real-Time  Location Awareness during COVID-19</vt:lpstr>
      <vt:lpstr>Hospital Bed Availability</vt:lpstr>
      <vt:lpstr>Dept. of Health Requirements </vt:lpstr>
      <vt:lpstr>Deliverable (1/3)</vt:lpstr>
      <vt:lpstr>Deliverable (2/3)</vt:lpstr>
      <vt:lpstr>Deliverable (3/3)</vt:lpstr>
      <vt:lpstr>How we Accomplished our Objectives</vt:lpstr>
      <vt:lpstr>Step 1: Obtain Data Stream</vt:lpstr>
      <vt:lpstr>Scheduled Tasks &amp; Pro offline</vt:lpstr>
      <vt:lpstr>Back-end / Server-side Development</vt:lpstr>
      <vt:lpstr>Back-end / Server-side Development</vt:lpstr>
      <vt:lpstr>Back-end / Server-side Development</vt:lpstr>
      <vt:lpstr>Back-end / Server-side Development</vt:lpstr>
      <vt:lpstr>Back-end / Server-side Development</vt:lpstr>
      <vt:lpstr>Back-end / Server-side Development</vt:lpstr>
      <vt:lpstr>Back-end / Server-side Development</vt:lpstr>
      <vt:lpstr>Back-end / Server-side Development</vt:lpstr>
      <vt:lpstr>Back-end / Server-side Development</vt:lpstr>
      <vt:lpstr>Front-end Development</vt:lpstr>
      <vt:lpstr>Back-end / Server-side Development</vt:lpstr>
      <vt:lpstr>Back-end / Server-side Development</vt:lpstr>
      <vt:lpstr>Back-end / Server-side Development</vt:lpstr>
      <vt:lpstr>Back-end / Server-side Development</vt:lpstr>
      <vt:lpstr>Back-end / Server-side Development</vt:lpstr>
      <vt:lpstr>Back-end / Server-side Development</vt:lpstr>
      <vt:lpstr>Back-end / Server-side Development</vt:lpstr>
      <vt:lpstr>Back-end / Server-side Development</vt:lpstr>
      <vt:lpstr>Back-end / Server-side Development</vt:lpstr>
      <vt:lpstr>ArcGIS Online</vt:lpstr>
      <vt:lpstr>Any Questions?</vt:lpstr>
      <vt:lpstr>Embed Content in Dashboard?</vt:lpstr>
      <vt:lpstr>Back-end / Server-side Development</vt:lpstr>
      <vt:lpstr>Back-end / Server-side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ArcGIS and Python to Provide Real-Time  Location Awareness during COVID-19</dc:title>
  <dc:creator>Conrad, Edward, NMDOT</dc:creator>
  <cp:lastModifiedBy>Conrad, Edward, NMDOT</cp:lastModifiedBy>
  <cp:revision>46</cp:revision>
  <dcterms:created xsi:type="dcterms:W3CDTF">2022-10-10T17:23:12Z</dcterms:created>
  <dcterms:modified xsi:type="dcterms:W3CDTF">2022-10-28T13:23:59Z</dcterms:modified>
</cp:coreProperties>
</file>